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74" r:id="rId9"/>
    <p:sldId id="267" r:id="rId10"/>
    <p:sldId id="273" r:id="rId11"/>
    <p:sldId id="270" r:id="rId12"/>
    <p:sldId id="271" r:id="rId13"/>
    <p:sldId id="272" r:id="rId14"/>
    <p:sldId id="269" r:id="rId15"/>
    <p:sldId id="264" r:id="rId16"/>
    <p:sldId id="263" r:id="rId17"/>
    <p:sldId id="266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1" autoAdjust="0"/>
  </p:normalViewPr>
  <p:slideViewPr>
    <p:cSldViewPr>
      <p:cViewPr>
        <p:scale>
          <a:sx n="50" d="100"/>
          <a:sy n="50" d="100"/>
        </p:scale>
        <p:origin x="-1092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5576-AEC5-43EA-AFBC-2BBB848CEC5A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30E48-6551-4C1B-BFE9-4BE6F3F72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179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310EE-8BED-46FD-A7D3-39377B74D57A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5DAE1-94C7-4011-A175-EC7063624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0908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DAE1-94C7-4011-A175-EC7063624A1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3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DAE1-94C7-4011-A175-EC7063624A1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3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5DAE1-94C7-4011-A175-EC7063624A1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6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5544" y="6519136"/>
            <a:ext cx="1018456" cy="32918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8382ED38-D6A1-483F-ABD0-5BA0ECD4FCFD}" type="datetime1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Компьютерный клуб «КОД»</a:t>
            </a:r>
            <a:br>
              <a:rPr lang="ru-RU" dirty="0" smtClean="0"/>
            </a:br>
            <a:r>
              <a:rPr lang="ru-RU" dirty="0" smtClean="0"/>
              <a:t>Решение логических задач</a:t>
            </a:r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3810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www.classicstogo.nl/files/2016/02/kinderklassiek-angst-rh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" b="100000" l="23831" r="712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-551" r="28829"/>
          <a:stretch/>
        </p:blipFill>
        <p:spPr bwMode="auto">
          <a:xfrm>
            <a:off x="8534399" y="-1"/>
            <a:ext cx="587747" cy="6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09C6-5A7C-4BEF-ABEA-D4E030640A42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F7F466-9817-454B-B5BB-8E7F53B41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Задача №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67A-76FC-4C72-BAF6-38E15A8B1D9B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F7F466-9817-454B-B5BB-8E7F53B41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rgbClr val="0070C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B8F0-A2D9-4763-8403-B532BF3F4B46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ru-RU" smtClean="0"/>
              <a:t>Компьютерный клуб «КОД» Решение логических задач</a:t>
            </a:r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2722-94EA-426B-A8D0-FE537DAAB791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F7F466-9817-454B-B5BB-8E7F53B41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7BDD-29BD-4D0D-AB27-D828EC31F33E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F7F466-9817-454B-B5BB-8E7F53B4120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3CC2-2073-4C8D-AB03-2BA11B3B9427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F7F466-9817-454B-B5BB-8E7F53B41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5347-08D3-4794-837D-A5BA1A2535E4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F7F466-9817-454B-B5BB-8E7F53B41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BD2D-891C-4B5B-9882-CC78ABD6C617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F7F466-9817-454B-B5BB-8E7F53B4120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7993-996F-44D5-B46F-3F12F5ABEA6D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F7F466-9817-454B-B5BB-8E7F53B41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997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5544" y="5902"/>
            <a:ext cx="101845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27C73DA-28F0-4B5E-892C-3B913A647224}" type="datetime1">
              <a:rPr lang="ru-RU" smtClean="0"/>
              <a:pPr/>
              <a:t>27.03.2018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0924"/>
            <a:ext cx="574941" cy="62068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2" y="18288"/>
            <a:ext cx="5924128" cy="581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Компьютерный клуб «КОД» Решение логических задач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 baseline="0">
          <a:ln w="11430"/>
          <a:solidFill>
            <a:srgbClr val="FF9966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Comic Sans MS" panose="030F0702030302020204" pitchFamily="66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Задачи на взвешивания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Часть1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A80-5703-4A43-8C1C-5FE364FD8BB5}" type="datetime1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</a:t>
            </a:r>
            <a:br>
              <a:rPr lang="ru-RU" smtClean="0"/>
            </a:br>
            <a:r>
              <a:rPr lang="ru-RU" smtClean="0"/>
              <a:t>Решение логических задач</a:t>
            </a:r>
            <a:endParaRPr lang="ru-RU" dirty="0"/>
          </a:p>
        </p:txBody>
      </p:sp>
      <p:pic>
        <p:nvPicPr>
          <p:cNvPr id="2052" name="Picture 4" descr="http://moziru.com/images/scale-clipart-political-science-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3103336"/>
            <a:ext cx="5301208" cy="342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Задачи на взвешивания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Часть 2 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A80-5703-4A43-8C1C-5FE364FD8BB5}" type="datetime1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</a:t>
            </a:r>
            <a:br>
              <a:rPr lang="ru-RU" smtClean="0"/>
            </a:br>
            <a:r>
              <a:rPr lang="ru-RU" smtClean="0"/>
              <a:t>Решение логических задач</a:t>
            </a:r>
            <a:endParaRPr lang="ru-RU" dirty="0"/>
          </a:p>
        </p:txBody>
      </p:sp>
      <p:pic>
        <p:nvPicPr>
          <p:cNvPr id="2052" name="Picture 4" descr="http://moziru.com/images/scale-clipart-political-science-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3103336"/>
            <a:ext cx="5301208" cy="342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0600"/>
          </a:xfrm>
        </p:spPr>
        <p:txBody>
          <a:bodyPr/>
          <a:lstStyle/>
          <a:p>
            <a:r>
              <a:rPr lang="ru-RU" dirty="0" smtClean="0"/>
              <a:t>Задача № 7. Про мыло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dirty="0" smtClean="0"/>
              <a:t>На одной  чашке весов лежит кусок мыла, а на другой  три четверти такого куска и  еще  три четверти килограмма.  Весы находятся в равновесии. </a:t>
            </a:r>
          </a:p>
          <a:p>
            <a:pPr marL="0" indent="0">
              <a:buFont typeface="Wingdings" pitchFamily="2" charset="2"/>
              <a:buNone/>
            </a:pPr>
            <a:r>
              <a:rPr lang="ru-RU" b="1" dirty="0" smtClean="0"/>
              <a:t>Сколько весит кусок мыла?</a:t>
            </a:r>
          </a:p>
          <a:p>
            <a:pPr marL="0" indent="0">
              <a:buFont typeface="Wingdings" pitchFamily="2" charset="2"/>
              <a:buNone/>
            </a:pPr>
            <a:endParaRPr lang="ru-RU" b="1" u="sng" dirty="0" smtClean="0"/>
          </a:p>
          <a:p>
            <a:pPr marL="0" indent="0">
              <a:buFont typeface="Wingdings" pitchFamily="2" charset="2"/>
              <a:buNone/>
            </a:pPr>
            <a:r>
              <a:rPr lang="ru-RU" b="1" u="sng" dirty="0" smtClean="0"/>
              <a:t>Решение:  </a:t>
            </a:r>
            <a:r>
              <a:rPr lang="ru-RU" dirty="0" smtClean="0"/>
              <a:t>Разделим кусок мыла на 4 равные части,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 smtClean="0"/>
              <a:t>тогда  4 равные части куска мыла = 4 такие же части мыла + 3/4  кг; Снимем с каждой чашки по 3 части, получим: 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 smtClean="0"/>
              <a:t>1 часть = 3/4 кг,  значит, целый кусок весит 3 кг.</a:t>
            </a:r>
          </a:p>
          <a:p>
            <a:pPr marL="0" indent="0">
              <a:buFont typeface="Wingdings" pitchFamily="2" charset="2"/>
              <a:buNone/>
            </a:pPr>
            <a:r>
              <a:rPr lang="ru-RU" b="1" u="sng" dirty="0" smtClean="0"/>
              <a:t>Ответ: 3 кг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67A-76FC-4C72-BAF6-38E15A8B1D9B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96944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№ 8.Мюнхгаузен и Склероз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dirty="0" smtClean="0"/>
              <a:t>У барона </a:t>
            </a:r>
            <a:r>
              <a:rPr lang="ru-RU" dirty="0" err="1" smtClean="0"/>
              <a:t>Мюнхаузена</a:t>
            </a:r>
            <a:r>
              <a:rPr lang="ru-RU" dirty="0" smtClean="0"/>
              <a:t> есть 8 внешне одинаковых гирек весом  1г, 2 г, 3 г, …, 8 г. Он помнит, какая из гирек, сколько весит, но граф Склероз ему не верит. </a:t>
            </a:r>
          </a:p>
          <a:p>
            <a:pPr marL="0" indent="0">
              <a:buFont typeface="Wingdings" pitchFamily="2" charset="2"/>
              <a:buNone/>
            </a:pPr>
            <a:r>
              <a:rPr lang="ru-RU" b="1" dirty="0" smtClean="0"/>
              <a:t>Сможет ли  Барон провести одно взвешивание на чашечных весах, в результате которого будет однозначно установлен вес хотя бы одной из гирь?</a:t>
            </a:r>
          </a:p>
          <a:p>
            <a:pPr marL="0" indent="0"/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ru-RU" b="1" u="sng" dirty="0" smtClean="0"/>
              <a:t>Решение</a:t>
            </a:r>
            <a:r>
              <a:rPr lang="ru-RU" u="sng" dirty="0" smtClean="0"/>
              <a:t>: </a:t>
            </a:r>
            <a:r>
              <a:rPr lang="ru-RU" dirty="0" smtClean="0"/>
              <a:t>Так как, 7г + 8 г = 1 г + 2 г + 3 г + 4 г + 5г, то остается  6г, значит, за одно взвешивание барон сможет установить вес одной гирьки в 6 г.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 </a:t>
            </a:r>
            <a:r>
              <a:rPr lang="ru-RU" b="1" u="sng" dirty="0" smtClean="0"/>
              <a:t>Ответ: </a:t>
            </a:r>
            <a:r>
              <a:rPr lang="ru-RU" dirty="0" smtClean="0"/>
              <a:t>Да, сможет.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67A-76FC-4C72-BAF6-38E15A8B1D9B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64096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№ 9. Золотоискатель Джек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dirty="0" smtClean="0"/>
              <a:t>Золотоискатель  Джек добыл  9 кг песка.  </a:t>
            </a:r>
          </a:p>
          <a:p>
            <a:pPr marL="0" indent="0">
              <a:buFont typeface="Wingdings" pitchFamily="2" charset="2"/>
              <a:buNone/>
            </a:pPr>
            <a:r>
              <a:rPr lang="ru-RU" b="1" dirty="0" smtClean="0"/>
              <a:t>Сможет ли он за три взвешивания  отмерить 2 кг песка с помощью </a:t>
            </a:r>
            <a:r>
              <a:rPr lang="ru-RU" b="1" dirty="0" err="1" smtClean="0"/>
              <a:t>двухчашечных</a:t>
            </a:r>
            <a:r>
              <a:rPr lang="ru-RU" b="1" dirty="0" smtClean="0"/>
              <a:t>  весов  с двумя гирями – 200 г  и 50 г?  </a:t>
            </a:r>
          </a:p>
          <a:p>
            <a:pPr marL="0" indent="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ru-RU" b="1" u="sng" dirty="0" smtClean="0"/>
              <a:t>Решение: </a:t>
            </a:r>
            <a:endParaRPr lang="ru-RU" b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Уравновешиваем 4500 </a:t>
            </a:r>
            <a:r>
              <a:rPr lang="ru-RU" dirty="0"/>
              <a:t>и </a:t>
            </a:r>
            <a:r>
              <a:rPr lang="ru-RU" dirty="0" smtClean="0"/>
              <a:t>4500.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Уравновешиваем </a:t>
            </a:r>
            <a:r>
              <a:rPr lang="ru-RU" dirty="0" smtClean="0"/>
              <a:t>2250 </a:t>
            </a:r>
            <a:r>
              <a:rPr lang="ru-RU" dirty="0"/>
              <a:t>и </a:t>
            </a:r>
            <a:r>
              <a:rPr lang="ru-RU" dirty="0" smtClean="0"/>
              <a:t>2250</a:t>
            </a:r>
            <a:r>
              <a:rPr lang="ru-RU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Уравновешиваем </a:t>
            </a:r>
            <a:r>
              <a:rPr lang="ru-RU" dirty="0" smtClean="0"/>
              <a:t>2250 </a:t>
            </a:r>
            <a:r>
              <a:rPr lang="ru-RU" dirty="0"/>
              <a:t>и 2000 с </a:t>
            </a:r>
            <a:r>
              <a:rPr lang="ru-RU" dirty="0" smtClean="0"/>
              <a:t>гирьками 200г и 50г.</a:t>
            </a:r>
            <a:r>
              <a:rPr lang="ru-RU" b="1" u="sng" dirty="0" smtClean="0"/>
              <a:t> </a:t>
            </a:r>
            <a:endParaRPr lang="ru-RU" b="1" dirty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                                                                                               </a:t>
            </a:r>
            <a:r>
              <a:rPr lang="ru-RU" b="1" u="sng" dirty="0" smtClean="0"/>
              <a:t>Ответ</a:t>
            </a:r>
            <a:r>
              <a:rPr lang="ru-RU" dirty="0" smtClean="0"/>
              <a:t>: сможет.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67A-76FC-4C72-BAF6-38E15A8B1D9B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0600"/>
          </a:xfrm>
        </p:spPr>
        <p:txBody>
          <a:bodyPr/>
          <a:lstStyle/>
          <a:p>
            <a:r>
              <a:rPr lang="ru-RU" dirty="0" smtClean="0"/>
              <a:t>Задача № </a:t>
            </a:r>
            <a:r>
              <a:rPr lang="ru-RU" dirty="0" smtClean="0"/>
              <a:t>10</a:t>
            </a:r>
            <a:r>
              <a:rPr lang="ru-RU" dirty="0" smtClean="0"/>
              <a:t>. 101 монета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altLang="ru-RU" dirty="0" smtClean="0"/>
              <a:t>Среди </a:t>
            </a:r>
            <a:r>
              <a:rPr lang="ru-RU" altLang="ru-RU" dirty="0"/>
              <a:t>101 одинаковых по виду монет одна фальшивая,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altLang="ru-RU" dirty="0" smtClean="0"/>
              <a:t>отличающаяся </a:t>
            </a:r>
            <a:r>
              <a:rPr lang="ru-RU" altLang="ru-RU" dirty="0"/>
              <a:t>по весу. </a:t>
            </a:r>
            <a:r>
              <a:rPr lang="ru-RU" altLang="ru-RU" b="1" dirty="0" smtClean="0"/>
              <a:t>Как </a:t>
            </a:r>
            <a:r>
              <a:rPr lang="ru-RU" altLang="ru-RU" b="1" dirty="0"/>
              <a:t>с помощью чашечных весов без </a:t>
            </a:r>
            <a:r>
              <a:rPr lang="ru-RU" altLang="ru-RU" b="1" dirty="0" smtClean="0"/>
              <a:t>гирь за </a:t>
            </a:r>
            <a:r>
              <a:rPr lang="ru-RU" altLang="ru-RU" b="1" dirty="0"/>
              <a:t>два взвешивания определить, легче  она остальных или тяжелее? </a:t>
            </a:r>
            <a:r>
              <a:rPr lang="ru-RU" altLang="ru-RU" dirty="0" smtClean="0"/>
              <a:t>Находить </a:t>
            </a:r>
            <a:r>
              <a:rPr lang="ru-RU" altLang="ru-RU" dirty="0"/>
              <a:t>фальшивую монету не требуется</a:t>
            </a:r>
            <a:r>
              <a:rPr lang="ru-RU" altLang="ru-RU" dirty="0" smtClean="0"/>
              <a:t>.</a:t>
            </a:r>
            <a:r>
              <a:rPr lang="en-US" altLang="ru-RU" dirty="0" smtClean="0"/>
              <a:t>                </a:t>
            </a:r>
            <a:endParaRPr lang="en-US" altLang="ru-RU" dirty="0"/>
          </a:p>
          <a:p>
            <a:pPr marL="0" indent="0">
              <a:lnSpc>
                <a:spcPct val="110000"/>
              </a:lnSpc>
              <a:buNone/>
            </a:pPr>
            <a:r>
              <a:rPr lang="ru-RU" altLang="ru-RU" b="1" u="sng" dirty="0" smtClean="0"/>
              <a:t>Решение: </a:t>
            </a:r>
            <a:r>
              <a:rPr lang="ru-RU" altLang="ru-RU" dirty="0"/>
              <a:t>Взвешиваем по 50 монет. </a:t>
            </a:r>
            <a:endParaRPr lang="ru-RU" alt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altLang="ru-RU" b="1" dirty="0" smtClean="0"/>
              <a:t>Возможны </a:t>
            </a:r>
            <a:r>
              <a:rPr lang="ru-RU" altLang="ru-RU" b="1" dirty="0"/>
              <a:t>Следующие случаи 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ru-RU" dirty="0" smtClean="0"/>
              <a:t>1)</a:t>
            </a:r>
            <a:r>
              <a:rPr lang="ru-RU" altLang="ru-RU" dirty="0" smtClean="0"/>
              <a:t> Равенство</a:t>
            </a:r>
            <a:r>
              <a:rPr lang="ru-RU" altLang="ru-RU" dirty="0"/>
              <a:t>:  Берем оставшуюся монету и ставим ее в левую кучку вместо одной из </a:t>
            </a:r>
            <a:r>
              <a:rPr lang="ru-RU" altLang="ru-RU" dirty="0" smtClean="0"/>
              <a:t>имеющихся. </a:t>
            </a:r>
            <a:r>
              <a:rPr lang="ru-RU" altLang="ru-RU" dirty="0"/>
              <a:t>Тогда, если левая кучка тяжелее, то фальшивая монета тяжелее; а если левая кучка легче, то фальшивая монета легче.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ru-RU" dirty="0" smtClean="0"/>
              <a:t>2)</a:t>
            </a:r>
            <a:r>
              <a:rPr lang="ru-RU" altLang="ru-RU" dirty="0" smtClean="0"/>
              <a:t> Неравенство</a:t>
            </a:r>
            <a:r>
              <a:rPr lang="ru-RU" altLang="ru-RU" dirty="0"/>
              <a:t>: Берем  более тяжелую кучку и разбиваем ее на две кучки по </a:t>
            </a:r>
            <a:r>
              <a:rPr lang="en-US" altLang="ru-RU" dirty="0" smtClean="0"/>
              <a:t>25 </a:t>
            </a:r>
            <a:r>
              <a:rPr lang="ru-RU" altLang="ru-RU" dirty="0"/>
              <a:t>монет. Тогда, если весы в равновесии, то фальшивая монета  легче, если же вес кучек неодинаковый, то фальшивая монета тяжелее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67A-76FC-4C72-BAF6-38E15A8B1D9B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</a:t>
            </a:r>
            <a:r>
              <a:rPr lang="ru-RU" dirty="0" smtClean="0"/>
              <a:t>11. </a:t>
            </a:r>
            <a:r>
              <a:rPr lang="ru-RU" dirty="0" smtClean="0"/>
              <a:t>Кошки и котята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67A-76FC-4C72-BAF6-38E15A8B1D9B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4 кошки и 3 котенка весят 15 кг, а 3 кошки и 4 котенка 13 кг.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Сколько весит кошка и сколько весит котенок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b="1" u="sng" dirty="0" smtClean="0"/>
              <a:t>Ответ:</a:t>
            </a:r>
          </a:p>
          <a:p>
            <a:pPr marL="0" indent="0">
              <a:buNone/>
            </a:pPr>
            <a:r>
              <a:rPr lang="ru-RU" dirty="0"/>
              <a:t>Масса кошки 3 кг </a:t>
            </a:r>
            <a:br>
              <a:rPr lang="ru-RU" dirty="0"/>
            </a:br>
            <a:r>
              <a:rPr lang="ru-RU" dirty="0" smtClean="0"/>
              <a:t>Масса котенка </a:t>
            </a:r>
            <a:r>
              <a:rPr lang="ru-RU" dirty="0"/>
              <a:t>- 1 кг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1" name="Picture 3" descr="https://images.fineartamerica.com/images-medium-large/4-cats-jane-bur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1" b="98876" l="2000" r="97556">
                        <a14:foregroundMark x1="24000" y1="74157" x2="24000" y2="7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268760"/>
            <a:ext cx="4904184" cy="339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</a:t>
            </a:r>
            <a:r>
              <a:rPr lang="ru-RU" dirty="0" smtClean="0"/>
              <a:t>12. </a:t>
            </a:r>
            <a:r>
              <a:rPr lang="ru-RU" dirty="0" smtClean="0"/>
              <a:t>Бревно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Круглое бревно весит 30 кг.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Сколько </a:t>
            </a:r>
            <a:r>
              <a:rPr lang="ru-RU" b="1" dirty="0"/>
              <a:t>весит бревно, если оно вдвое толще, но вдвое короче нашего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u="sng" dirty="0" smtClean="0"/>
              <a:t>Решение:</a:t>
            </a:r>
          </a:p>
          <a:p>
            <a:pPr marL="0" indent="0">
              <a:buNone/>
            </a:pPr>
            <a:r>
              <a:rPr lang="ru-RU" dirty="0" smtClean="0"/>
              <a:t>От </a:t>
            </a:r>
            <a:r>
              <a:rPr lang="ru-RU" dirty="0"/>
              <a:t>утолщения бревна вдвое объем круглого бревна увеличивается в 4 раза, а от укорочения вдвое объем бревна уменьшается в 2 раза. </a:t>
            </a:r>
            <a:br>
              <a:rPr lang="ru-RU" dirty="0"/>
            </a:br>
            <a:r>
              <a:rPr lang="ru-RU" dirty="0"/>
              <a:t>Поэтому более толстое, но короткое бревно будет весить 60 кг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u="sng" dirty="0"/>
              <a:t>Ответ</a:t>
            </a:r>
            <a:r>
              <a:rPr lang="ru-RU" u="sng" dirty="0"/>
              <a:t>: </a:t>
            </a:r>
            <a:r>
              <a:rPr lang="ru-RU" b="1" dirty="0"/>
              <a:t>60 кг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67A-76FC-4C72-BAF6-38E15A8B1D9B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pic>
        <p:nvPicPr>
          <p:cNvPr id="6146" name="Picture 2" descr="http://glavchudo.ru/image/cache/data/chudo-dom/1241241-800x8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49" b="25250"/>
          <a:stretch/>
        </p:blipFill>
        <p:spPr bwMode="auto">
          <a:xfrm>
            <a:off x="5508104" y="1085500"/>
            <a:ext cx="3469807" cy="171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3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B8F0-A2D9-4763-8403-B532BF3F4B46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4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на дом. </a:t>
            </a:r>
            <a:r>
              <a:rPr lang="ru-RU" dirty="0" smtClean="0"/>
              <a:t>Яблоки и груши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ru-RU" dirty="0" smtClean="0"/>
              <a:t>На одной чашке весов лежат 6 одинаковых яблок и 3 одинаковые  груши, на другой  чашке - 3 таких же яблоке и 5 таких же груш. Весы находятся в равновесии. 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ru-RU" b="1" dirty="0" smtClean="0"/>
              <a:t>Что легче: яблоко или груша?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endParaRPr lang="ru-RU" b="1" u="sng" dirty="0" smtClean="0"/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ru-RU" b="1" u="sng" dirty="0" smtClean="0"/>
              <a:t>Решение</a:t>
            </a:r>
            <a:r>
              <a:rPr lang="ru-RU" dirty="0" smtClean="0"/>
              <a:t>: Так как  весы находятся в равновесии, а  все яблоки  и все груши одинаковы по весу, то: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ru-RU" dirty="0" smtClean="0"/>
              <a:t> 6 яблок + 3 груши = 3 яблока + 5 груш;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ru-RU" dirty="0" smtClean="0"/>
              <a:t>Снимем с обеих чашек   по 3 яблока </a:t>
            </a:r>
            <a:br>
              <a:rPr lang="ru-RU" dirty="0" smtClean="0"/>
            </a:br>
            <a:r>
              <a:rPr lang="ru-RU" dirty="0" smtClean="0"/>
              <a:t>и по 3 груши, получим: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/>
              <a:t>3 </a:t>
            </a:r>
            <a:r>
              <a:rPr lang="ru-RU" dirty="0" smtClean="0"/>
              <a:t>яблока  = 2 груши, значит, </a:t>
            </a:r>
            <a:br>
              <a:rPr lang="ru-RU" dirty="0" smtClean="0"/>
            </a:br>
            <a:r>
              <a:rPr lang="ru-RU" dirty="0" smtClean="0"/>
              <a:t>1 груша тяжелее 1 яблока.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b="1" u="sng" dirty="0" smtClean="0"/>
              <a:t>Ответ: Груша тяжелее</a:t>
            </a:r>
            <a:endParaRPr lang="ru-RU" b="1" u="sng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67A-76FC-4C72-BAF6-38E15A8B1D9B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pic>
        <p:nvPicPr>
          <p:cNvPr id="6" name="Picture 9" descr="1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3692078"/>
            <a:ext cx="3567168" cy="28299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82873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№ 1. Бракованная гирька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1412776"/>
            <a:ext cx="5991595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 вас есть 24 с виду одинаковых 100-граммовых гирек и чашечные весы. Внезапно выясняется, что одна из гирек бракованная и весит чуть больше остальных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b="1" dirty="0" smtClean="0"/>
              <a:t>Какое </a:t>
            </a:r>
            <a:r>
              <a:rPr lang="ru-RU" b="1" dirty="0"/>
              <a:t>минимальное количество взвешиваний необходимо для определения бракованной гирьки?</a:t>
            </a:r>
          </a:p>
          <a:p>
            <a:pPr marL="0" indent="0">
              <a:buNone/>
            </a:pPr>
            <a:r>
              <a:rPr lang="ru-RU" b="1" u="sng" dirty="0" smtClean="0"/>
              <a:t>Решение:</a:t>
            </a:r>
            <a:endParaRPr lang="ru-RU" b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24 </a:t>
            </a:r>
            <a:r>
              <a:rPr lang="ru-RU" dirty="0" smtClean="0"/>
              <a:t>= 8+8+8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8 = 3+3+2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2 = 1+1 или </a:t>
            </a:r>
            <a:r>
              <a:rPr lang="ru-RU" dirty="0" smtClean="0"/>
              <a:t>3=1+1+1</a:t>
            </a:r>
          </a:p>
          <a:p>
            <a:pPr marL="0" indent="0">
              <a:buNone/>
            </a:pPr>
            <a:r>
              <a:rPr lang="ru-RU" b="1" u="sng" dirty="0" smtClean="0"/>
              <a:t>Ответ</a:t>
            </a:r>
            <a:r>
              <a:rPr lang="ru-RU" b="1" u="sng" dirty="0"/>
              <a:t>: </a:t>
            </a:r>
            <a:r>
              <a:rPr lang="ru-RU" b="1" dirty="0"/>
              <a:t>3 взвешивания</a:t>
            </a:r>
          </a:p>
          <a:p>
            <a:pPr marL="457200" indent="-457200">
              <a:buFont typeface="+mj-lt"/>
              <a:buAutoNum type="arabicPeriod"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67A-76FC-4C72-BAF6-38E15A8B1D9B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pic>
        <p:nvPicPr>
          <p:cNvPr id="1030" name="Picture 6" descr="http://zavodvesov.ru/wp-content/uploads/2015/06/img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19" y="1628800"/>
            <a:ext cx="26003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5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Задача № 2</a:t>
            </a:r>
            <a:r>
              <a:rPr lang="ru-RU" dirty="0" smtClean="0"/>
              <a:t>. Фальшивая монета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0642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Имеются </a:t>
            </a:r>
            <a:r>
              <a:rPr lang="ru-RU" dirty="0"/>
              <a:t>чашечные весы без гирь и 4 одинаковые по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внешнему </a:t>
            </a:r>
            <a:r>
              <a:rPr lang="ru-RU" dirty="0"/>
              <a:t>виду монеты. Одна из монет фальшивая,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причем </a:t>
            </a:r>
            <a:r>
              <a:rPr lang="ru-RU" dirty="0"/>
              <a:t>неизвестно, легче она настоящих или тяжелее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одинаковые монеты одного веса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b="1" dirty="0" smtClean="0"/>
              <a:t>Сколько </a:t>
            </a:r>
            <a:r>
              <a:rPr lang="ru-RU" b="1" dirty="0"/>
              <a:t>надо сделать взвешиваний, чтобы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определить </a:t>
            </a:r>
            <a:r>
              <a:rPr lang="ru-RU" b="1" dirty="0"/>
              <a:t>фальшивую монету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b="1" u="sng" dirty="0" smtClean="0"/>
              <a:t>Решение</a:t>
            </a:r>
            <a:r>
              <a:rPr lang="ru-RU" b="1" u="sng" dirty="0"/>
              <a:t>:</a:t>
            </a:r>
          </a:p>
          <a:p>
            <a:pPr marL="0" indent="0">
              <a:buNone/>
            </a:pPr>
            <a:r>
              <a:rPr lang="ru-RU" dirty="0" smtClean="0"/>
              <a:t>Делим </a:t>
            </a:r>
            <a:r>
              <a:rPr lang="ru-RU" dirty="0"/>
              <a:t>монеты на 2 пары. </a:t>
            </a:r>
            <a:r>
              <a:rPr lang="ru-RU" dirty="0" smtClean="0"/>
              <a:t>Берем </a:t>
            </a:r>
            <a:r>
              <a:rPr lang="ru-RU" dirty="0"/>
              <a:t>1 пару и взвешиваем по 1 монете на каждую чашу. Если они одинаковые, значит фальшивая монета во </a:t>
            </a:r>
            <a:r>
              <a:rPr lang="ru-RU" dirty="0" smtClean="0"/>
              <a:t>2-й </a:t>
            </a:r>
            <a:r>
              <a:rPr lang="ru-RU" dirty="0"/>
              <a:t>паре. Берем по одной монете, из </a:t>
            </a:r>
            <a:r>
              <a:rPr lang="ru-RU" dirty="0" smtClean="0"/>
              <a:t>1-й </a:t>
            </a:r>
            <a:r>
              <a:rPr lang="ru-RU" dirty="0"/>
              <a:t>и </a:t>
            </a:r>
            <a:r>
              <a:rPr lang="ru-RU" dirty="0" smtClean="0"/>
              <a:t>2-й </a:t>
            </a:r>
            <a:r>
              <a:rPr lang="ru-RU" dirty="0"/>
              <a:t>пары, взвешиваем, если они одинаковые, значит фальшивая монета - последняя не взвешенная; если разные, значит фальшивая - взвешенная монета из </a:t>
            </a:r>
            <a:r>
              <a:rPr lang="ru-RU" dirty="0" smtClean="0"/>
              <a:t>2-й </a:t>
            </a:r>
            <a:r>
              <a:rPr lang="ru-RU" dirty="0"/>
              <a:t>пары. </a:t>
            </a:r>
            <a:br>
              <a:rPr lang="ru-RU" dirty="0"/>
            </a:br>
            <a:r>
              <a:rPr lang="ru-RU" dirty="0"/>
              <a:t>Если при </a:t>
            </a:r>
            <a:r>
              <a:rPr lang="ru-RU" dirty="0" smtClean="0"/>
              <a:t>1-м </a:t>
            </a:r>
            <a:r>
              <a:rPr lang="ru-RU" dirty="0"/>
              <a:t>взвешивание монеты разные, значит фальшивая 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1-й </a:t>
            </a:r>
            <a:r>
              <a:rPr lang="ru-RU" dirty="0"/>
              <a:t>паре. Опять же берем по одной монете из </a:t>
            </a:r>
            <a:r>
              <a:rPr lang="ru-RU" dirty="0" smtClean="0"/>
              <a:t>1-й </a:t>
            </a:r>
            <a:r>
              <a:rPr lang="ru-RU" dirty="0"/>
              <a:t>и </a:t>
            </a:r>
            <a:r>
              <a:rPr lang="ru-RU" dirty="0" smtClean="0"/>
              <a:t>2-й </a:t>
            </a:r>
            <a:r>
              <a:rPr lang="ru-RU" dirty="0"/>
              <a:t>пары взвешиваем, если разные, фальшивая - участвовавшая во </a:t>
            </a:r>
            <a:r>
              <a:rPr lang="ru-RU" dirty="0" smtClean="0"/>
              <a:t>2-м </a:t>
            </a:r>
            <a:r>
              <a:rPr lang="ru-RU" dirty="0"/>
              <a:t>взвешивание из </a:t>
            </a:r>
            <a:r>
              <a:rPr lang="ru-RU" dirty="0" smtClean="0"/>
              <a:t>1-й пары</a:t>
            </a:r>
            <a:r>
              <a:rPr lang="ru-RU" dirty="0"/>
              <a:t>; если одинаковые - не участвовавшая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u="sng" dirty="0"/>
              <a:t>Ответ: </a:t>
            </a:r>
            <a:r>
              <a:rPr lang="ru-RU" b="1" dirty="0"/>
              <a:t>2 взвешивания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67A-76FC-4C72-BAF6-38E15A8B1D9B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924048" y="1340768"/>
            <a:ext cx="2153408" cy="2083263"/>
            <a:chOff x="6282193" y="3733819"/>
            <a:chExt cx="2930520" cy="2752011"/>
          </a:xfrm>
        </p:grpSpPr>
        <p:pic>
          <p:nvPicPr>
            <p:cNvPr id="3074" name="Picture 2" descr="https://www.numismat.ru/fakes/f43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193" y="4869160"/>
              <a:ext cx="2930520" cy="1616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www.numismat.ru/fakes/f43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5584">
              <a:off x="6331797" y="3733819"/>
              <a:ext cx="2831313" cy="156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Задача № </a:t>
            </a:r>
            <a:r>
              <a:rPr lang="ru-RU" dirty="0" smtClean="0"/>
              <a:t>3.Взвешивание монет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Имеются чашечные весы без гирь и 9 одинаковых по внешнему виду монет. Одна из монет фальшивая, причем неизвестно, легче она настоящих или тяжелее (настоящие монеты одного веса</a:t>
            </a:r>
            <a:r>
              <a:rPr lang="ru-RU" sz="2000" dirty="0" smtClean="0"/>
              <a:t>).</a:t>
            </a:r>
          </a:p>
          <a:p>
            <a:pPr marL="0" indent="0">
              <a:buNone/>
            </a:pPr>
            <a:r>
              <a:rPr lang="ru-RU" sz="2000" b="1" dirty="0" smtClean="0"/>
              <a:t>Сколько </a:t>
            </a:r>
            <a:r>
              <a:rPr lang="ru-RU" sz="2000" b="1" dirty="0"/>
              <a:t>надо сделать взвешиваний, чтобы определить фальшивую монету</a:t>
            </a:r>
            <a:r>
              <a:rPr lang="ru-RU" sz="2000" b="1" dirty="0" smtClean="0"/>
              <a:t>?</a:t>
            </a:r>
          </a:p>
          <a:p>
            <a:pPr marL="0" indent="0">
              <a:buNone/>
            </a:pPr>
            <a:endParaRPr lang="ru-RU" sz="2000" b="1" u="sng" dirty="0" smtClean="0"/>
          </a:p>
          <a:p>
            <a:pPr marL="0" indent="0">
              <a:buNone/>
            </a:pPr>
            <a:r>
              <a:rPr lang="ru-RU" sz="2000" b="1" u="sng" dirty="0"/>
              <a:t>Решение:</a:t>
            </a:r>
          </a:p>
          <a:p>
            <a:pPr marL="0" indent="0">
              <a:buNone/>
            </a:pPr>
            <a:r>
              <a:rPr lang="ru-RU" sz="2000" dirty="0" smtClean="0"/>
              <a:t>Взвешиваем </a:t>
            </a:r>
            <a:r>
              <a:rPr lang="ru-RU" sz="2000" dirty="0"/>
              <a:t>123 и 456 монеты. Если весы в равновесии, то фальшивка среди </a:t>
            </a:r>
            <a:r>
              <a:rPr lang="ru-RU" sz="2000" dirty="0" smtClean="0"/>
              <a:t>789.  Если </a:t>
            </a:r>
            <a:r>
              <a:rPr lang="ru-RU" sz="2000" dirty="0"/>
              <a:t>весы отклонились, то </a:t>
            </a:r>
            <a:r>
              <a:rPr lang="ru-RU" sz="2000" dirty="0" smtClean="0"/>
              <a:t>взвешиваем, например  </a:t>
            </a:r>
            <a:r>
              <a:rPr lang="ru-RU" sz="2000" dirty="0"/>
              <a:t>456 и эталонные 789 - это второе взвешивание. </a:t>
            </a:r>
            <a:r>
              <a:rPr lang="ru-RU" sz="2000" dirty="0" smtClean="0"/>
              <a:t>Весы </a:t>
            </a:r>
            <a:r>
              <a:rPr lang="ru-RU" sz="2000" dirty="0"/>
              <a:t>в равновесии, значит фальшивка среди </a:t>
            </a:r>
            <a:r>
              <a:rPr lang="ru-RU" sz="2000" dirty="0" smtClean="0"/>
              <a:t>123,  находим </a:t>
            </a:r>
            <a:r>
              <a:rPr lang="ru-RU" sz="2000" dirty="0"/>
              <a:t>ее за 1 взвешивание - итого три взвешивания. </a:t>
            </a:r>
            <a:br>
              <a:rPr lang="ru-RU" sz="2000" dirty="0"/>
            </a:br>
            <a:r>
              <a:rPr lang="ru-RU" sz="2000" dirty="0" smtClean="0"/>
              <a:t>Если весы отклонились, </a:t>
            </a:r>
            <a:r>
              <a:rPr lang="ru-RU" sz="2000" dirty="0"/>
              <a:t>значит фальшивка среди </a:t>
            </a:r>
            <a:r>
              <a:rPr lang="ru-RU" sz="2000" dirty="0" smtClean="0"/>
              <a:t>456, </a:t>
            </a:r>
            <a:r>
              <a:rPr lang="ru-RU" sz="2000" dirty="0"/>
              <a:t>находим ее за </a:t>
            </a:r>
            <a:r>
              <a:rPr lang="ru-RU" sz="2000" dirty="0" smtClean="0"/>
              <a:t>1</a:t>
            </a:r>
            <a:r>
              <a:rPr lang="en-US" sz="2000" dirty="0" smtClean="0"/>
              <a:t>-2 </a:t>
            </a:r>
            <a:r>
              <a:rPr lang="ru-RU" sz="2000" dirty="0" smtClean="0"/>
              <a:t> взвешивани</a:t>
            </a:r>
            <a:r>
              <a:rPr lang="ru-RU" sz="2000" dirty="0"/>
              <a:t>я</a:t>
            </a:r>
            <a:r>
              <a:rPr lang="ru-RU" sz="2000" dirty="0" smtClean="0"/>
              <a:t> </a:t>
            </a:r>
            <a:r>
              <a:rPr lang="ru-RU" sz="2000" dirty="0"/>
              <a:t>- итого </a:t>
            </a:r>
            <a:r>
              <a:rPr lang="ru-RU" sz="2000" dirty="0" smtClean="0"/>
              <a:t>гарантированно 100% - 4 взвешивания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b="1" u="sng" dirty="0"/>
              <a:t>Ответ: </a:t>
            </a:r>
            <a:r>
              <a:rPr lang="en-US" sz="2000" b="1" dirty="0"/>
              <a:t>4</a:t>
            </a:r>
            <a:r>
              <a:rPr lang="ru-RU" sz="2000" b="1" dirty="0"/>
              <a:t> </a:t>
            </a:r>
            <a:r>
              <a:rPr lang="ru-RU" sz="2000" b="1" dirty="0" smtClean="0"/>
              <a:t>взвешивания</a:t>
            </a:r>
            <a:endParaRPr lang="ru-RU" sz="2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67A-76FC-4C72-BAF6-38E15A8B1D9B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№ </a:t>
            </a:r>
            <a:r>
              <a:rPr lang="ru-RU" dirty="0" smtClean="0"/>
              <a:t>4. Портфели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54052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Неточные весы показывают вес, который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может </a:t>
            </a:r>
            <a:r>
              <a:rPr lang="ru-RU" dirty="0"/>
              <a:t>отличаться от настоящего, но не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больше</a:t>
            </a:r>
            <a:r>
              <a:rPr lang="ru-RU" dirty="0"/>
              <a:t>, чем на 0,5 кг (при разных взвешиваниях отклонения показаний весов от истинного веса могут быть разными). Петя взвесил на них свой портфель. Весы показали 5 кг. Портфель Васи потянул на 4 кг. А когда Петя с Васей положили на весы оба портфеля, они показали 10,5 кг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Сколько </a:t>
            </a:r>
            <a:r>
              <a:rPr lang="ru-RU" b="1" dirty="0"/>
              <a:t>весит каждый портфель на самом деле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r>
              <a:rPr lang="ru-RU" b="1" u="sng" dirty="0"/>
              <a:t>Ответ: </a:t>
            </a:r>
            <a:r>
              <a:rPr lang="ru-RU" b="1" dirty="0" smtClean="0"/>
              <a:t>4,5 кг и 5,5 кг</a:t>
            </a: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67A-76FC-4C72-BAF6-38E15A8B1D9B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8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88" y="332656"/>
            <a:ext cx="2055912" cy="256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5. Печем пирог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7643192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наличии 9 кг муки и чашечные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весы </a:t>
            </a:r>
            <a:r>
              <a:rPr lang="ru-RU" dirty="0"/>
              <a:t>с гирькой в 200 грамм.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Необходимо </a:t>
            </a:r>
            <a:r>
              <a:rPr lang="ru-RU" dirty="0"/>
              <a:t>в 3 приема отвесить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ровно </a:t>
            </a:r>
            <a:r>
              <a:rPr lang="ru-RU" dirty="0"/>
              <a:t>2 кг муки для приготовления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вкуснейшего </a:t>
            </a:r>
            <a:r>
              <a:rPr lang="ru-RU" dirty="0"/>
              <a:t>пирога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b="1" u="sng" dirty="0" smtClean="0"/>
              <a:t>Решение:</a:t>
            </a:r>
            <a:endParaRPr lang="ru-RU" b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Уравновешиваем </a:t>
            </a:r>
            <a:r>
              <a:rPr lang="ru-RU" dirty="0"/>
              <a:t>4600 и 4400 с гирькой 200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Уравновешиваем </a:t>
            </a:r>
            <a:r>
              <a:rPr lang="ru-RU" dirty="0"/>
              <a:t>2200 </a:t>
            </a:r>
            <a:r>
              <a:rPr lang="ru-RU" dirty="0" smtClean="0"/>
              <a:t>и 2200.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Уравновешиваем </a:t>
            </a:r>
            <a:r>
              <a:rPr lang="ru-RU" dirty="0"/>
              <a:t>2200 и 2000 с гирькой 200.</a:t>
            </a:r>
            <a:r>
              <a:rPr lang="ru-RU" b="1" u="sng" dirty="0" smtClean="0"/>
              <a:t> </a:t>
            </a:r>
            <a:endParaRPr lang="ru-RU" b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67A-76FC-4C72-BAF6-38E15A8B1D9B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pic>
        <p:nvPicPr>
          <p:cNvPr id="5122" name="Picture 2" descr="https://lyubov-mikhaldyko.100kursov.com/uploads/2017/10/23/02/06/1aa461dc477968304707efce3fa34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68" y="1340768"/>
            <a:ext cx="3233936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6. Гири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43014"/>
            <a:ext cx="8435280" cy="49339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100" dirty="0"/>
              <a:t>Продавец для взвешивания товара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пользуется </a:t>
            </a:r>
            <a:r>
              <a:rPr lang="ru-RU" sz="3100" dirty="0"/>
              <a:t>чашечными весами и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четырьмя </a:t>
            </a:r>
            <a:r>
              <a:rPr lang="ru-RU" sz="3100" dirty="0"/>
              <a:t>гирями общим весом 40 кг.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Причем</a:t>
            </a:r>
            <a:r>
              <a:rPr lang="ru-RU" sz="3100" dirty="0"/>
              <a:t>, используя различные комбинации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гирь</a:t>
            </a:r>
            <a:r>
              <a:rPr lang="ru-RU" sz="3100" dirty="0"/>
              <a:t>, можно взвесить любой груз, масса которого выражается целым числом </a:t>
            </a:r>
            <a:r>
              <a:rPr lang="ru-RU" sz="3100" dirty="0" smtClean="0"/>
              <a:t>килограммов </a:t>
            </a:r>
            <a:r>
              <a:rPr lang="ru-RU" sz="3100" dirty="0"/>
              <a:t>(от 1 до 40 кг</a:t>
            </a:r>
            <a:r>
              <a:rPr lang="ru-RU" sz="3100" dirty="0" smtClean="0"/>
              <a:t>).</a:t>
            </a:r>
          </a:p>
          <a:p>
            <a:pPr marL="0" indent="0">
              <a:buNone/>
            </a:pPr>
            <a:r>
              <a:rPr lang="ru-RU" sz="3100" b="1" dirty="0" smtClean="0"/>
              <a:t>Сколько </a:t>
            </a:r>
            <a:r>
              <a:rPr lang="ru-RU" sz="3100" b="1" dirty="0"/>
              <a:t>весит каждая гиря?</a:t>
            </a:r>
            <a:endParaRPr lang="ru-RU" sz="3100" dirty="0"/>
          </a:p>
          <a:p>
            <a:pPr marL="0" indent="0" algn="just">
              <a:buNone/>
            </a:pPr>
            <a:r>
              <a:rPr lang="ru-RU" sz="3100" b="1" u="sng" dirty="0" smtClean="0">
                <a:solidFill>
                  <a:srgbClr val="333333"/>
                </a:solidFill>
                <a:latin typeface="Trebuchet MS"/>
              </a:rPr>
              <a:t>Решение: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333333"/>
                </a:solidFill>
                <a:latin typeface="Trebuchet MS"/>
              </a:rPr>
              <a:t>Гиря </a:t>
            </a:r>
            <a:r>
              <a:rPr lang="ru-RU" dirty="0">
                <a:solidFill>
                  <a:srgbClr val="333333"/>
                </a:solidFill>
                <a:latin typeface="Trebuchet MS"/>
              </a:rPr>
              <a:t>в 1 кг должна быть обязательно, т.к. без нее не </a:t>
            </a:r>
            <a:r>
              <a:rPr lang="ru-RU" dirty="0" smtClean="0">
                <a:solidFill>
                  <a:srgbClr val="333333"/>
                </a:solidFill>
                <a:latin typeface="Trebuchet MS"/>
              </a:rPr>
              <a:t>взвесить </a:t>
            </a:r>
            <a:br>
              <a:rPr lang="ru-RU" dirty="0" smtClean="0">
                <a:solidFill>
                  <a:srgbClr val="333333"/>
                </a:solidFill>
                <a:latin typeface="Trebuchet MS"/>
              </a:rPr>
            </a:br>
            <a:r>
              <a:rPr lang="ru-RU" dirty="0" smtClean="0">
                <a:solidFill>
                  <a:srgbClr val="333333"/>
                </a:solidFill>
                <a:latin typeface="Trebuchet MS"/>
              </a:rPr>
              <a:t>39 </a:t>
            </a:r>
            <a:r>
              <a:rPr lang="ru-RU" dirty="0">
                <a:solidFill>
                  <a:srgbClr val="333333"/>
                </a:solidFill>
                <a:latin typeface="Trebuchet MS"/>
              </a:rPr>
              <a:t>кг. Чтобы взвесить 2 кг, нужна гиря в 2 кг или лучше в 3 кг, которая дает больше возможностей получить другие массы: 2=3-1, 3=3, 4=3+1. Здесь и далее знак минус стоит перед массой той гири, которая на весах на той же чаше, что и взвешиваемый продукт</a:t>
            </a:r>
            <a:r>
              <a:rPr lang="ru-RU" dirty="0" smtClean="0">
                <a:solidFill>
                  <a:srgbClr val="333333"/>
                </a:solidFill>
                <a:latin typeface="Trebuchet MS"/>
              </a:rPr>
              <a:t>. Итак</a:t>
            </a:r>
            <a:r>
              <a:rPr lang="ru-RU" dirty="0">
                <a:solidFill>
                  <a:srgbClr val="333333"/>
                </a:solidFill>
                <a:latin typeface="Trebuchet MS"/>
              </a:rPr>
              <a:t>, первые гири: 1 кг и 3 кг. </a:t>
            </a:r>
            <a:endParaRPr lang="ru-RU" dirty="0" smtClean="0">
              <a:solidFill>
                <a:srgbClr val="333333"/>
              </a:solidFill>
              <a:latin typeface="Trebuchet MS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333333"/>
                </a:solidFill>
                <a:latin typeface="Trebuchet MS"/>
              </a:rPr>
              <a:t>Следующая </a:t>
            </a:r>
            <a:r>
              <a:rPr lang="ru-RU" dirty="0">
                <a:solidFill>
                  <a:srgbClr val="333333"/>
                </a:solidFill>
                <a:latin typeface="Trebuchet MS"/>
              </a:rPr>
              <a:t>гиря тяжелее суммы масс этих на 5 кг, т.е. 9 кг, тогда 5=9-(1+3), 6=9-3, 7=9+1-3, 8=9-1 и т.д. до 13 кг. Т.к. вместе гири весят 40 кг, то последняя 27 кг, тогда 14=27-(9+3+1), 15=27-(9+3) и т.д</a:t>
            </a:r>
            <a:r>
              <a:rPr lang="ru-RU" dirty="0" smtClean="0">
                <a:solidFill>
                  <a:srgbClr val="333333"/>
                </a:solidFill>
                <a:latin typeface="Trebuchet MS"/>
              </a:rPr>
              <a:t>.</a:t>
            </a:r>
          </a:p>
          <a:p>
            <a:pPr marL="0" indent="0" algn="just">
              <a:buNone/>
            </a:pPr>
            <a:r>
              <a:rPr lang="ru-RU" sz="3400" b="1" u="sng" dirty="0"/>
              <a:t>Ответ: </a:t>
            </a:r>
            <a:r>
              <a:rPr lang="ru-RU" sz="3400" u="sng" dirty="0">
                <a:solidFill>
                  <a:srgbClr val="333333"/>
                </a:solidFill>
                <a:latin typeface="Trebuchet MS"/>
              </a:rPr>
              <a:t>1; 3; 9; </a:t>
            </a:r>
            <a:r>
              <a:rPr lang="ru-RU" sz="3400" u="sng" dirty="0" smtClean="0">
                <a:solidFill>
                  <a:srgbClr val="333333"/>
                </a:solidFill>
                <a:latin typeface="Trebuchet MS"/>
              </a:rPr>
              <a:t>27</a:t>
            </a:r>
            <a:endParaRPr lang="ru-RU" sz="3400" dirty="0">
              <a:solidFill>
                <a:srgbClr val="333333"/>
              </a:solidFill>
              <a:latin typeface="Trebuchet M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67A-76FC-4C72-BAF6-38E15A8B1D9B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pic>
        <p:nvPicPr>
          <p:cNvPr id="8194" name="Picture 2" descr="https://ds02.infourok.ru/uploads/ex/0205/0001751c-7f52958b/hello_html_m31c49d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21" l="0" r="100000">
                        <a14:foregroundMark x1="58808" y1="51649" x2="58808" y2="51649"/>
                        <a14:foregroundMark x1="89301" y1="70928" x2="89301" y2="70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876926" cy="213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3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B8F0-A2D9-4763-8403-B532BF3F4B46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1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</a:t>
            </a:r>
            <a:r>
              <a:rPr lang="ru-RU" dirty="0" smtClean="0"/>
              <a:t>на дом. </a:t>
            </a:r>
            <a:r>
              <a:rPr lang="ru-RU" dirty="0" smtClean="0"/>
              <a:t>Снова монеты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Из 27 монет одна фальшивая. Фальшивая монета легче остальных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За </a:t>
            </a:r>
            <a:r>
              <a:rPr lang="ru-RU" b="1" dirty="0"/>
              <a:t>какое наименьшее число взвешиваний на чашечных весах без гирь можно определить фальшивую монету?</a:t>
            </a:r>
            <a:endParaRPr lang="ru-RU" dirty="0"/>
          </a:p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b="1" u="sng" dirty="0" smtClean="0"/>
              <a:t>Решение: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9</a:t>
            </a:r>
            <a:r>
              <a:rPr lang="ru-RU" b="1" dirty="0" smtClean="0"/>
              <a:t>= 3+3+3</a:t>
            </a:r>
            <a:endParaRPr lang="ru-RU" b="1" dirty="0"/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Находим эталон</a:t>
            </a:r>
            <a:endParaRPr lang="ru-RU" b="1" dirty="0"/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3=1+1+1</a:t>
            </a:r>
            <a:endParaRPr lang="ru-RU" b="1" dirty="0"/>
          </a:p>
          <a:p>
            <a:pPr marL="0" indent="0">
              <a:buNone/>
            </a:pPr>
            <a:r>
              <a:rPr lang="ru-RU" b="1" u="sng" dirty="0"/>
              <a:t>Ответ: </a:t>
            </a:r>
            <a:r>
              <a:rPr lang="ru-RU" dirty="0"/>
              <a:t>3 </a:t>
            </a:r>
            <a:r>
              <a:rPr lang="ru-RU" dirty="0" smtClean="0"/>
              <a:t>взвешивания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67A-76FC-4C72-BAF6-38E15A8B1D9B}" type="datetime1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5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д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935</Words>
  <Application>Microsoft Office PowerPoint</Application>
  <PresentationFormat>Экран (4:3)</PresentationFormat>
  <Paragraphs>146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КОд</vt:lpstr>
      <vt:lpstr>Задачи на взвешивания</vt:lpstr>
      <vt:lpstr>Задача № 1. Бракованная гирька </vt:lpstr>
      <vt:lpstr>Задача № 2. Фальшивая монета</vt:lpstr>
      <vt:lpstr>Задача № 3.Взвешивание монет</vt:lpstr>
      <vt:lpstr>Задача № 4. Портфели</vt:lpstr>
      <vt:lpstr>Задача № 5. Печем пирог</vt:lpstr>
      <vt:lpstr>Задача № 6. Гири</vt:lpstr>
      <vt:lpstr>Домашнее задание</vt:lpstr>
      <vt:lpstr>Задача на дом. Снова монеты</vt:lpstr>
      <vt:lpstr>Задачи на взвешивания</vt:lpstr>
      <vt:lpstr>Задача № 7. Про мыло </vt:lpstr>
      <vt:lpstr>Задача № 8.Мюнхгаузен и Склероз</vt:lpstr>
      <vt:lpstr>Задача № 9. Золотоискатель Джек </vt:lpstr>
      <vt:lpstr>Задача № 10. 101 монета</vt:lpstr>
      <vt:lpstr>Задача № 11. Кошки и котята </vt:lpstr>
      <vt:lpstr>Задача № 12. Бревно</vt:lpstr>
      <vt:lpstr>Домашнее задание</vt:lpstr>
      <vt:lpstr>Задача на дом. Яблоки и груши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переливания</dc:title>
  <dc:creator>zueva.iv</dc:creator>
  <cp:lastModifiedBy>Зуева Ирина Владимировна</cp:lastModifiedBy>
  <cp:revision>33</cp:revision>
  <dcterms:created xsi:type="dcterms:W3CDTF">2018-03-07T13:04:57Z</dcterms:created>
  <dcterms:modified xsi:type="dcterms:W3CDTF">2018-03-27T12:29:51Z</dcterms:modified>
</cp:coreProperties>
</file>